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67" r:id="rId21"/>
    <p:sldId id="266" r:id="rId22"/>
    <p:sldId id="287" r:id="rId23"/>
    <p:sldId id="270" r:id="rId24"/>
    <p:sldId id="271" r:id="rId25"/>
    <p:sldId id="272" r:id="rId26"/>
    <p:sldId id="273" r:id="rId27"/>
    <p:sldId id="274" r:id="rId28"/>
    <p:sldId id="275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3300"/>
    <a:srgbClr val="FFFF00"/>
    <a:srgbClr val="0099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8162C-D2CD-46B2-8D25-D9E87A7EE0C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50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FE928-40CF-4869-9EC9-38E5F9731BB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93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AEC4D-7428-4083-AEA4-D361EF810B3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554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2BC6D1-7349-4B9B-8CBD-0F26D502A12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013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1AB869-FA58-4C36-8E1A-F073EDC1E80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94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BF63F8-9314-4F8D-8DFC-64806EB9A50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697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e texto em cima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3D30F2-A052-46B1-8F6B-3D2184DB03B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96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76972-9500-4E37-A721-CBB6FE32D8E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80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FF869-EEFA-48A5-A61D-AC3BE619974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83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134FF-8944-4269-94DA-8328DE3A8A0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71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47B4C-CBBE-4289-8F51-128B6544EE4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24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397E9-DBE8-4602-9FD7-A609285D854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14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2CBCD-8063-457B-9035-4F11F421EC9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02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44889-7F93-48B9-8237-B1EB05207E6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58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337F1-EBA3-4726-B176-BF2A4D0A1A6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51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67E22D-507D-4D7A-AF91-36266B0B565F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solidFill>
            <a:srgbClr val="00CC00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HISTÓRIA DO BRASIL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(INTRODUÇÃO)</a:t>
            </a:r>
            <a:endParaRPr lang="pt-BR" sz="3200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369050" cy="1558925"/>
          </a:xfrm>
          <a:solidFill>
            <a:srgbClr val="0099FF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REVOLUÇÃO COMERCIAL           (SÉC. XII – XV)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BAIXA IDADE MÉDIA</a:t>
            </a:r>
            <a:endParaRPr lang="pt-BR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09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00113" y="114300"/>
          <a:ext cx="7308850" cy="674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Imagem de bitmap" r:id="rId3" imgW="3943901" imgH="3638095" progId="Paint.Picture">
                  <p:embed/>
                </p:oleObj>
              </mc:Choice>
              <mc:Fallback>
                <p:oleObj name="Imagem de bitmap" r:id="rId3" imgW="3943901" imgH="363809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4300"/>
                        <a:ext cx="7308850" cy="674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3011" name="Picture 3" descr="cruzad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08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rgbClr val="00B050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r>
              <a:rPr lang="pt-BR" sz="3600" dirty="0">
                <a:solidFill>
                  <a:schemeClr val="bg1"/>
                </a:solidFill>
              </a:rPr>
              <a:t>FORMAÇÃO DAS MONARQUIAS NACIONAIS EUROPÉIAS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600200"/>
            <a:ext cx="4388296" cy="5141168"/>
          </a:xfrm>
          <a:ln>
            <a:solidFill>
              <a:srgbClr val="00206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pt-BR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pt-BR" sz="2800" dirty="0" smtClean="0"/>
              <a:t>PENÍNSULA </a:t>
            </a:r>
            <a:r>
              <a:rPr lang="pt-BR" sz="2800" dirty="0"/>
              <a:t>IBÉRICA: </a:t>
            </a:r>
            <a:r>
              <a:rPr lang="pt-BR" sz="2800" i="1" u="sng" dirty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ESPANHA</a:t>
            </a:r>
          </a:p>
          <a:p>
            <a:pPr>
              <a:lnSpc>
                <a:spcPct val="90000"/>
              </a:lnSpc>
            </a:pPr>
            <a:r>
              <a:rPr lang="pt-BR" sz="2800" dirty="0">
                <a:solidFill>
                  <a:srgbClr val="FF3300"/>
                </a:solidFill>
              </a:rPr>
              <a:t>FORMAÇÃO DE REINOS CRISTÃOS A PARTIR DA GUERRA INICIADA NO REINO DE ASTÚRIAS</a:t>
            </a:r>
          </a:p>
        </p:txBody>
      </p:sp>
      <p:pic>
        <p:nvPicPr>
          <p:cNvPr id="44036" name="Picture 4" descr="Microsoft Certified Partner en Asturi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060575"/>
            <a:ext cx="3816350" cy="3052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20713"/>
            <a:ext cx="4038600" cy="5976937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VITÓRIAS </a:t>
            </a:r>
            <a:r>
              <a:rPr lang="pt-BR" dirty="0">
                <a:solidFill>
                  <a:srgbClr val="FFFF00"/>
                </a:solidFill>
              </a:rPr>
              <a:t>CRISTÃS </a:t>
            </a:r>
          </a:p>
          <a:p>
            <a:r>
              <a:rPr lang="pt-BR" dirty="0">
                <a:solidFill>
                  <a:srgbClr val="FFFF00"/>
                </a:solidFill>
              </a:rPr>
              <a:t>SURGIMENTO DOS REINOS DE LEÃO, CASTELA, NAVARRA E ARAGÃO</a:t>
            </a:r>
          </a:p>
          <a:p>
            <a:endParaRPr lang="pt-BR" sz="2400" dirty="0">
              <a:solidFill>
                <a:srgbClr val="FFFF00"/>
              </a:solidFill>
            </a:endParaRPr>
          </a:p>
        </p:txBody>
      </p:sp>
      <p:pic>
        <p:nvPicPr>
          <p:cNvPr id="45059" name="Picture 3" descr="cabre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00213"/>
            <a:ext cx="4572000" cy="4449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6083" name="Picture 3" descr="spain_910_149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61913"/>
            <a:ext cx="8351837" cy="6796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76250"/>
            <a:ext cx="4038600" cy="5649913"/>
          </a:xfrm>
        </p:spPr>
        <p:txBody>
          <a:bodyPr/>
          <a:lstStyle/>
          <a:p>
            <a:r>
              <a:rPr lang="pt-BR" sz="2800" dirty="0">
                <a:solidFill>
                  <a:srgbClr val="FFFF00"/>
                </a:solidFill>
              </a:rPr>
              <a:t>UNIÃO DOS REINOS CONSOLIDA O SURGIMENTO DA </a:t>
            </a:r>
            <a:r>
              <a:rPr lang="pt-BR" sz="2800" i="1" u="sng" dirty="0">
                <a:solidFill>
                  <a:srgbClr val="FFFF00"/>
                </a:solidFill>
              </a:rPr>
              <a:t>ESPANHA</a:t>
            </a:r>
          </a:p>
        </p:txBody>
      </p:sp>
      <p:pic>
        <p:nvPicPr>
          <p:cNvPr id="47107" name="Picture 3" descr="Las Cruzada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6213" y="0"/>
            <a:ext cx="2617787" cy="3644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8" name="Picture 4" descr="coroa01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4005263"/>
            <a:ext cx="2268537" cy="153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9" name="Picture 5" descr="imperio_otom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51"/>
          <a:stretch>
            <a:fillRect/>
          </a:stretch>
        </p:blipFill>
        <p:spPr bwMode="auto">
          <a:xfrm>
            <a:off x="0" y="3141663"/>
            <a:ext cx="6516688" cy="33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8132" name="Picture 4" descr="map_-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988425" cy="64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FORMAÇÃO DAS MONARQUIAS NACIONAIS EUROPÉIAS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2400" dirty="0">
                <a:solidFill>
                  <a:srgbClr val="33CC33"/>
                </a:solidFill>
              </a:rPr>
              <a:t>PENÍNSULA IBÉRICA: </a:t>
            </a:r>
            <a:r>
              <a:rPr lang="pt-BR" dirty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PORTUGAL</a:t>
            </a:r>
          </a:p>
          <a:p>
            <a:pPr>
              <a:lnSpc>
                <a:spcPct val="90000"/>
              </a:lnSpc>
            </a:pPr>
            <a:r>
              <a:rPr lang="pt-BR" sz="2400" dirty="0">
                <a:solidFill>
                  <a:srgbClr val="FFFF00"/>
                </a:solidFill>
              </a:rPr>
              <a:t>GUERRA DE RECONQUISTA OU CRUZADAS DO OCIDENTE</a:t>
            </a:r>
          </a:p>
          <a:p>
            <a:pPr>
              <a:lnSpc>
                <a:spcPct val="90000"/>
              </a:lnSpc>
            </a:pPr>
            <a:r>
              <a:rPr lang="pt-BR" sz="2400" dirty="0">
                <a:solidFill>
                  <a:srgbClr val="FFFF00"/>
                </a:solidFill>
              </a:rPr>
              <a:t>REI </a:t>
            </a:r>
            <a:r>
              <a:rPr lang="pt-BR" sz="2400" u="sng" dirty="0">
                <a:solidFill>
                  <a:srgbClr val="00B050"/>
                </a:solidFill>
              </a:rPr>
              <a:t>AFONSO VI </a:t>
            </a:r>
            <a:r>
              <a:rPr lang="pt-BR" sz="2400" dirty="0">
                <a:solidFill>
                  <a:srgbClr val="FFFF00"/>
                </a:solidFill>
              </a:rPr>
              <a:t>DE CASTELA OFERECE O CONDADO PORTUCALENSE E A MÃO DE SUA FILHA, D. TEREZA,  PARA O NOBRE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HENRIQUE DE BORGONHA</a:t>
            </a:r>
          </a:p>
        </p:txBody>
      </p:sp>
      <p:pic>
        <p:nvPicPr>
          <p:cNvPr id="49156" name="Picture 4" descr="cabre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700213"/>
            <a:ext cx="4175125" cy="4062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4038600" cy="5360988"/>
          </a:xfrm>
        </p:spPr>
        <p:txBody>
          <a:bodyPr/>
          <a:lstStyle/>
          <a:p>
            <a:pPr>
              <a:buFontTx/>
              <a:buNone/>
            </a:pPr>
            <a:r>
              <a:rPr lang="pt-BR" sz="2800">
                <a:solidFill>
                  <a:srgbClr val="33CC33"/>
                </a:solidFill>
              </a:rPr>
              <a:t>PENÍNSULA IBÉRICA: PORTUGAL</a:t>
            </a:r>
          </a:p>
          <a:p>
            <a:r>
              <a:rPr lang="pt-BR" sz="2800">
                <a:solidFill>
                  <a:srgbClr val="FFFF00"/>
                </a:solidFill>
              </a:rPr>
              <a:t>O FILHO DE HENRIQUE DE BORGONHA, </a:t>
            </a:r>
            <a:r>
              <a:rPr lang="pt-BR" sz="2800" u="sng">
                <a:solidFill>
                  <a:srgbClr val="FFFF00"/>
                </a:solidFill>
              </a:rPr>
              <a:t>AFONSO HENRIQUES</a:t>
            </a:r>
            <a:r>
              <a:rPr lang="pt-BR" sz="2800">
                <a:solidFill>
                  <a:srgbClr val="FFFF00"/>
                </a:solidFill>
              </a:rPr>
              <a:t>, ROMPE COM O AVÔ E CRIA O REINO DE PORTUGAL</a:t>
            </a:r>
          </a:p>
          <a:p>
            <a:endParaRPr lang="pt-BR" sz="2800">
              <a:solidFill>
                <a:srgbClr val="FFFF00"/>
              </a:solidFill>
            </a:endParaRPr>
          </a:p>
        </p:txBody>
      </p:sp>
      <p:pic>
        <p:nvPicPr>
          <p:cNvPr id="50179" name="Picture 3" descr="afonsoh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7625" y="765175"/>
            <a:ext cx="3511550" cy="554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4038600" cy="5792788"/>
          </a:xfrm>
        </p:spPr>
        <p:txBody>
          <a:bodyPr/>
          <a:lstStyle/>
          <a:p>
            <a:pPr>
              <a:buFontTx/>
              <a:buNone/>
            </a:pPr>
            <a:r>
              <a:rPr lang="pt-BR">
                <a:solidFill>
                  <a:srgbClr val="33CC33"/>
                </a:solidFill>
              </a:rPr>
              <a:t>PENÍNSULA IBÉRICA: PORTUGAL</a:t>
            </a:r>
          </a:p>
          <a:p>
            <a:r>
              <a:rPr lang="pt-BR">
                <a:solidFill>
                  <a:srgbClr val="FFFF00"/>
                </a:solidFill>
              </a:rPr>
              <a:t>A GUERRA DE INDEPENDÊNCIA (1136 – 1139)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60350"/>
            <a:ext cx="4038600" cy="5865813"/>
          </a:xfrm>
        </p:spPr>
        <p:txBody>
          <a:bodyPr/>
          <a:lstStyle/>
          <a:p>
            <a:r>
              <a:rPr lang="pt-BR">
                <a:solidFill>
                  <a:srgbClr val="FFFF00"/>
                </a:solidFill>
              </a:rPr>
              <a:t>A PRIMEIRA TARDE PORTUGUESA (ACÁCIO LINO)</a:t>
            </a:r>
          </a:p>
        </p:txBody>
      </p:sp>
      <p:pic>
        <p:nvPicPr>
          <p:cNvPr id="51204" name="Picture 4" descr="mamed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21050"/>
            <a:ext cx="9144000" cy="353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5" name="Line 5"/>
          <p:cNvSpPr>
            <a:spLocks noChangeShapeType="1"/>
          </p:cNvSpPr>
          <p:nvPr/>
        </p:nvSpPr>
        <p:spPr bwMode="auto">
          <a:xfrm flipH="1">
            <a:off x="5580063" y="2060575"/>
            <a:ext cx="649287" cy="12239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pt-BR" sz="4000">
                <a:solidFill>
                  <a:srgbClr val="FF3300"/>
                </a:solidFill>
              </a:rPr>
              <a:t>CRUZADAS</a:t>
            </a:r>
            <a:br>
              <a:rPr lang="pt-BR" sz="4000">
                <a:solidFill>
                  <a:srgbClr val="FF3300"/>
                </a:solidFill>
              </a:rPr>
            </a:br>
            <a:r>
              <a:rPr lang="pt-BR" sz="4000">
                <a:solidFill>
                  <a:srgbClr val="FF3300"/>
                </a:solidFill>
              </a:rPr>
              <a:t>(GUERRA SANTA CRISTÃ)</a:t>
            </a:r>
          </a:p>
        </p:txBody>
      </p:sp>
      <p:pic>
        <p:nvPicPr>
          <p:cNvPr id="4099" name="Picture 3" descr="bandeira02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0375" y="0"/>
            <a:ext cx="1063625" cy="177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4" descr="insto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85"/>
          <a:stretch>
            <a:fillRect/>
          </a:stretch>
        </p:blipFill>
        <p:spPr>
          <a:xfrm>
            <a:off x="6684963" y="2320925"/>
            <a:ext cx="2459037" cy="453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5" descr="knight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92375"/>
            <a:ext cx="3051175" cy="436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6" descr="009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2465388"/>
            <a:ext cx="3529013" cy="2876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FF3300"/>
            </a:gs>
            <a:gs pos="100000">
              <a:srgbClr val="00CC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40" name="Picture 4" descr="spain_910_149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9" b="48439"/>
          <a:stretch>
            <a:fillRect/>
          </a:stretch>
        </p:blipFill>
        <p:spPr>
          <a:xfrm>
            <a:off x="468313" y="0"/>
            <a:ext cx="8316912" cy="6678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31150" cy="1773238"/>
          </a:xfrm>
          <a:solidFill>
            <a:srgbClr val="00CC00"/>
          </a:solidFill>
        </p:spPr>
        <p:txBody>
          <a:bodyPr/>
          <a:lstStyle/>
          <a:p>
            <a:r>
              <a:rPr lang="pt-BR" sz="2800">
                <a:solidFill>
                  <a:srgbClr val="FFFF00"/>
                </a:solidFill>
              </a:rPr>
              <a:t>DINASTIA BORGONHA (1139 – 1383): CONSOLIDAÇÃO DO TERRITÓRIO (EXPULSÃO DOS MUÇULMANOS)</a:t>
            </a:r>
            <a:r>
              <a:rPr lang="pt-BR" sz="2800"/>
              <a:t> </a:t>
            </a:r>
            <a:br>
              <a:rPr lang="pt-BR" sz="2800"/>
            </a:br>
            <a:endParaRPr lang="pt-BR" sz="2800"/>
          </a:p>
        </p:txBody>
      </p:sp>
      <p:pic>
        <p:nvPicPr>
          <p:cNvPr id="12292" name="Picture 4" descr="spain_910_149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03"/>
          <a:stretch>
            <a:fillRect/>
          </a:stretch>
        </p:blipFill>
        <p:spPr>
          <a:xfrm>
            <a:off x="0" y="3068638"/>
            <a:ext cx="9144000" cy="3729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7" descr="brasil22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773238"/>
            <a:ext cx="1279525" cy="1284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4038600" cy="5721350"/>
          </a:xfrm>
        </p:spPr>
        <p:txBody>
          <a:bodyPr/>
          <a:lstStyle/>
          <a:p>
            <a:pPr>
              <a:buFontTx/>
              <a:buNone/>
            </a:pPr>
            <a:r>
              <a:rPr lang="pt-BR" sz="2800">
                <a:solidFill>
                  <a:srgbClr val="33CC33"/>
                </a:solidFill>
              </a:rPr>
              <a:t>PENÍNSULA IBÉRICA: PORTUGAL</a:t>
            </a:r>
          </a:p>
          <a:p>
            <a:r>
              <a:rPr lang="pt-BR" sz="2800">
                <a:solidFill>
                  <a:srgbClr val="FFFF00"/>
                </a:solidFill>
              </a:rPr>
              <a:t>DINASTIA BORGONHA (1139 – 1383): CONSOLIDAÇÃO DO TERRITÓRIO</a:t>
            </a:r>
            <a:r>
              <a:rPr lang="pt-BR" sz="2800"/>
              <a:t> </a:t>
            </a:r>
          </a:p>
          <a:p>
            <a:endParaRPr lang="pt-BR" sz="2800"/>
          </a:p>
          <a:p>
            <a:endParaRPr lang="pt-BR" sz="2800"/>
          </a:p>
        </p:txBody>
      </p:sp>
      <p:pic>
        <p:nvPicPr>
          <p:cNvPr id="52227" name="Picture 3" descr="portug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9813" y="1728788"/>
            <a:ext cx="42037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8" name="Picture 4" descr="coroa01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260350"/>
            <a:ext cx="2268537" cy="153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9" name="Picture 5" descr="brasil2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76700"/>
            <a:ext cx="2770188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8"/>
          <p:cNvSpPr>
            <a:spLocks noGrp="1" noChangeArrowheads="1"/>
          </p:cNvSpPr>
          <p:nvPr>
            <p:ph type="title"/>
          </p:nvPr>
        </p:nvSpPr>
        <p:spPr>
          <a:solidFill>
            <a:srgbClr val="00CC00"/>
          </a:solidFill>
        </p:spPr>
        <p:txBody>
          <a:bodyPr/>
          <a:lstStyle/>
          <a:p>
            <a:r>
              <a:rPr lang="pt-BR" sz="2800">
                <a:solidFill>
                  <a:srgbClr val="FFFF00"/>
                </a:solidFill>
              </a:rPr>
              <a:t>DINASTIA BORGONHA (1139 – 1383): </a:t>
            </a:r>
            <a:r>
              <a:rPr lang="en-US" sz="2800">
                <a:solidFill>
                  <a:srgbClr val="FFFF00"/>
                </a:solidFill>
              </a:rPr>
              <a:t>FEUDALISMO LUSITANO</a:t>
            </a:r>
            <a:endParaRPr lang="pt-BR" sz="2800">
              <a:solidFill>
                <a:srgbClr val="FFFF00"/>
              </a:solidFill>
            </a:endParaRPr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076825" cy="5257800"/>
          </a:xfrm>
          <a:solidFill>
            <a:srgbClr val="FF3300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</a:rPr>
              <a:t>CENTRALIZAÇÃO POLÍTICA</a:t>
            </a:r>
          </a:p>
          <a:p>
            <a:r>
              <a:rPr lang="en-US" sz="2800">
                <a:solidFill>
                  <a:srgbClr val="FFFF00"/>
                </a:solidFill>
              </a:rPr>
              <a:t>DESENVOLVIMENTO URBANO</a:t>
            </a:r>
          </a:p>
          <a:p>
            <a:r>
              <a:rPr lang="en-US" sz="2800">
                <a:solidFill>
                  <a:srgbClr val="FFFF00"/>
                </a:solidFill>
              </a:rPr>
              <a:t>DESENVOLVIMENTO DA BURGUESIA MERCANTIL (LITORAL)</a:t>
            </a:r>
            <a:endParaRPr lang="pt-BR" sz="2800">
              <a:solidFill>
                <a:srgbClr val="FFFF00"/>
              </a:solidFill>
            </a:endParaRPr>
          </a:p>
        </p:txBody>
      </p:sp>
      <p:pic>
        <p:nvPicPr>
          <p:cNvPr id="21511" name="Picture 7" descr="portug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2388" y="1773238"/>
            <a:ext cx="4011612" cy="4508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6" name="Picture 12" descr="brasil22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970463"/>
            <a:ext cx="1908175" cy="1887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CRISE DO SÉCULO XIV (EUROPA)</a:t>
            </a:r>
            <a:endParaRPr lang="pt-BR" sz="4000">
              <a:solidFill>
                <a:schemeClr val="bg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CARÊNCIA DE METAIS PRECIOSOS</a:t>
            </a:r>
          </a:p>
          <a:p>
            <a:r>
              <a:rPr lang="en-US">
                <a:solidFill>
                  <a:srgbClr val="FF3300"/>
                </a:solidFill>
              </a:rPr>
              <a:t>GUERRA DOS CEM ANOS (1337 – 1453 – FRANÇA   x  INGLATERRA)</a:t>
            </a:r>
          </a:p>
          <a:p>
            <a:r>
              <a:rPr lang="en-US">
                <a:solidFill>
                  <a:srgbClr val="FFFF00"/>
                </a:solidFill>
              </a:rPr>
              <a:t>PESTE NEGRA</a:t>
            </a:r>
          </a:p>
          <a:p>
            <a:r>
              <a:rPr lang="en-US">
                <a:solidFill>
                  <a:srgbClr val="FFFF00"/>
                </a:solidFill>
              </a:rPr>
              <a:t>ATRAVESSAR O CONTINENTE TORNOU-SE PERIGOSO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1354137"/>
          </a:xfrm>
          <a:solidFill>
            <a:srgbClr val="00CC00"/>
          </a:solidFill>
        </p:spPr>
        <p:txBody>
          <a:bodyPr/>
          <a:lstStyle/>
          <a:p>
            <a:pPr>
              <a:buFontTx/>
              <a:buChar char="•"/>
            </a:pPr>
            <a:r>
              <a:rPr lang="en-US" sz="3200">
                <a:solidFill>
                  <a:srgbClr val="FF3300"/>
                </a:solidFill>
              </a:rPr>
              <a:t>DESLOCAMENTO DA ROTA COMERCIAL EUROPÉIA</a:t>
            </a:r>
            <a:r>
              <a:rPr lang="pt-BR" sz="3200">
                <a:solidFill>
                  <a:srgbClr val="FF3300"/>
                </a:solidFill>
              </a:rPr>
              <a:t/>
            </a:r>
            <a:br>
              <a:rPr lang="pt-BR" sz="3200">
                <a:solidFill>
                  <a:srgbClr val="FF3300"/>
                </a:solidFill>
              </a:rPr>
            </a:br>
            <a:endParaRPr lang="pt-BR" sz="3200">
              <a:solidFill>
                <a:srgbClr val="FF3300"/>
              </a:solidFill>
            </a:endParaRPr>
          </a:p>
        </p:txBody>
      </p:sp>
      <p:pic>
        <p:nvPicPr>
          <p:cNvPr id="26628" name="Picture 4" descr="Las Cruzad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5" b="33673"/>
          <a:stretch>
            <a:fillRect/>
          </a:stretch>
        </p:blipFill>
        <p:spPr>
          <a:xfrm>
            <a:off x="0" y="2205038"/>
            <a:ext cx="9144000" cy="4318000"/>
          </a:xfr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20713"/>
            <a:ext cx="4402137" cy="4525962"/>
          </a:xfrm>
          <a:solidFill>
            <a:srgbClr val="00CC00"/>
          </a:solidFill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ENRIQUECIMENTO DA BURGUESIA MERCANTIL</a:t>
            </a:r>
          </a:p>
          <a:p>
            <a:r>
              <a:rPr lang="en-US">
                <a:solidFill>
                  <a:srgbClr val="FFFF00"/>
                </a:solidFill>
              </a:rPr>
              <a:t>ÚLTIMO MONARCA DA DINASTIA BORGONHA:         </a:t>
            </a:r>
            <a:r>
              <a:rPr lang="en-US">
                <a:solidFill>
                  <a:srgbClr val="FF3300"/>
                </a:solidFill>
              </a:rPr>
              <a:t>D. FERNANDO, O FORMOSO (MORREU EM 1383)</a:t>
            </a:r>
            <a:endParaRPr lang="pt-BR">
              <a:solidFill>
                <a:srgbClr val="FF3300"/>
              </a:solidFill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8679" name="Picture 7" descr="Dom Fernando I de Portug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620713"/>
            <a:ext cx="3911600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3300"/>
          </a:solidFill>
        </p:spPr>
        <p:txBody>
          <a:bodyPr/>
          <a:lstStyle/>
          <a:p>
            <a:r>
              <a:rPr lang="en-US" sz="4000">
                <a:solidFill>
                  <a:srgbClr val="FFFF00"/>
                </a:solidFill>
              </a:rPr>
              <a:t>REVOLUÇÃO DE AVIS     (1383 – 85)</a:t>
            </a:r>
            <a:endParaRPr lang="pt-BR" sz="4000">
              <a:solidFill>
                <a:srgbClr val="FFFF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00CC00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</a:rPr>
              <a:t>A BURGUESIA MERCANTIL ALIOU-SE À JOÃO DE AVIS (CHEFE DA ESCOLA MILITAR DE AVIS) – IRMÃO BASTARDO DE D. FERNANDO – E A ARRAÍA-MIÚDA (CAMADA POPULAR), CONTRA JOÃO DE CASTELA E OS CASTELHANOS</a:t>
            </a:r>
            <a:endParaRPr lang="pt-BR" sz="2400">
              <a:solidFill>
                <a:srgbClr val="FFFF00"/>
              </a:solidFill>
            </a:endParaRPr>
          </a:p>
        </p:txBody>
      </p:sp>
      <p:pic>
        <p:nvPicPr>
          <p:cNvPr id="30725" name="Picture 5" descr="Batalha de Aljubarro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457575"/>
            <a:ext cx="3960812" cy="3167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6" descr="D. João I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3789363"/>
            <a:ext cx="2506662" cy="3068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627688" cy="1143000"/>
          </a:xfrm>
          <a:solidFill>
            <a:srgbClr val="00CC0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</a:rPr>
              <a:t>II) DINASTIA DE AVIS    (1385 – 1580)</a:t>
            </a:r>
            <a:endParaRPr lang="pt-BR" sz="3200">
              <a:solidFill>
                <a:srgbClr val="FFFF00"/>
              </a:solidFill>
            </a:endParaRP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1655763"/>
          </a:xfrm>
          <a:solidFill>
            <a:srgbClr val="00CC00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</a:rPr>
              <a:t>ESTADO CENTRALIZADO ALIADO À BURGUESIA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</a:rPr>
              <a:t>DESENVOLVIMENTO DE ESCOLAS NÁUTICAS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</a:rPr>
              <a:t>PAZ INTERNA</a:t>
            </a:r>
            <a:endParaRPr lang="pt-BR" sz="2400">
              <a:solidFill>
                <a:srgbClr val="FFFF00"/>
              </a:solidFill>
            </a:endParaRPr>
          </a:p>
        </p:txBody>
      </p:sp>
      <p:pic>
        <p:nvPicPr>
          <p:cNvPr id="36871" name="Picture 7" descr="brasil22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0"/>
            <a:ext cx="2484437" cy="20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23850" y="4941888"/>
            <a:ext cx="5472113" cy="984250"/>
          </a:xfrm>
          <a:prstGeom prst="rect">
            <a:avLst/>
          </a:prstGeom>
          <a:solidFill>
            <a:srgbClr val="FF3300"/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CAUSAS DA EXPANSÃO MARÍTIMA PORTUGUESA</a:t>
            </a:r>
            <a:endParaRPr lang="pt-BR" sz="2800">
              <a:solidFill>
                <a:srgbClr val="FFFF00"/>
              </a:solidFill>
            </a:endParaRPr>
          </a:p>
        </p:txBody>
      </p:sp>
      <p:pic>
        <p:nvPicPr>
          <p:cNvPr id="36874" name="Picture 10" descr="brasil2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203700"/>
            <a:ext cx="2987675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5" name="Line 11"/>
          <p:cNvSpPr>
            <a:spLocks noChangeShapeType="1"/>
          </p:cNvSpPr>
          <p:nvPr/>
        </p:nvSpPr>
        <p:spPr bwMode="auto">
          <a:xfrm flipV="1">
            <a:off x="2339975" y="3789363"/>
            <a:ext cx="1008063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4000"/>
              <a:t> </a:t>
            </a:r>
            <a:r>
              <a:rPr lang="en-US" sz="2600"/>
              <a:t>REABERTURA DO MAR MEDITERRÂNEO AO COMÉRCIO EUROPEU</a:t>
            </a:r>
            <a:endParaRPr lang="pt-BR" sz="2600"/>
          </a:p>
        </p:txBody>
      </p:sp>
      <p:pic>
        <p:nvPicPr>
          <p:cNvPr id="5123" name="Picture 3" descr="As%20cruzad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12863"/>
            <a:ext cx="9144000" cy="5545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76250"/>
            <a:ext cx="3203575" cy="4248150"/>
          </a:xfrm>
        </p:spPr>
        <p:txBody>
          <a:bodyPr/>
          <a:lstStyle/>
          <a:p>
            <a:r>
              <a:rPr lang="pt-BR" sz="2400"/>
              <a:t>ENTREPOSTOS COMERCIAIS MAIS IMPORTANTES: ALEXANDRIA, ANTIÓQUIA, CONSTANTI-NOPLA, VENEZA E GÊNOVA</a:t>
            </a:r>
          </a:p>
        </p:txBody>
      </p:sp>
      <p:pic>
        <p:nvPicPr>
          <p:cNvPr id="6148" name="Picture 4" descr="Map_-_Medieval_Trade_Routes_and_Regional_Product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0"/>
            <a:ext cx="5724525" cy="5153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pt-BR" sz="280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95288" y="5157788"/>
            <a:ext cx="4500562" cy="14303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latin typeface="Arial" pitchFamily="34" charset="0"/>
              </a:rPr>
              <a:t>COMÉRCIO DE ARTIGOS DO ORIENTE, EM ESPECIAL ESPECIARIAS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76700"/>
            <a:ext cx="4043363" cy="20494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pt-BR" sz="2400"/>
          </a:p>
          <a:p>
            <a:pPr>
              <a:lnSpc>
                <a:spcPct val="90000"/>
              </a:lnSpc>
            </a:pPr>
            <a:endParaRPr lang="pt-BR" sz="2400"/>
          </a:p>
          <a:p>
            <a:pPr>
              <a:lnSpc>
                <a:spcPct val="90000"/>
              </a:lnSpc>
            </a:pPr>
            <a:endParaRPr lang="pt-BR" sz="240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51500" y="1600200"/>
            <a:ext cx="3492500" cy="4525963"/>
          </a:xfrm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sz="2400"/>
              <a:t>A BURGUESIA, ASSUMIA A ADMINISTRAÇÃO DE ALGUMAS CIDADES E BURGOS,  ADQUIRINDO CARTAS DE FRANQUIA JUNTOS AOS SENHORES FEUDAIS </a:t>
            </a:r>
          </a:p>
        </p:txBody>
      </p:sp>
      <p:pic>
        <p:nvPicPr>
          <p:cNvPr id="7173" name="Picture 5" descr="Ilustrações Marcelo Gome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5086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4437063"/>
            <a:ext cx="5508625" cy="1609725"/>
          </a:xfrm>
          <a:prstGeom prst="rect">
            <a:avLst/>
          </a:prstGeom>
          <a:noFill/>
          <a:ln w="57150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400"/>
              <a:t> ALEMANHA: CIDADES LIVRES</a:t>
            </a:r>
          </a:p>
          <a:p>
            <a:pPr>
              <a:buFontTx/>
              <a:buChar char="•"/>
            </a:pPr>
            <a:r>
              <a:rPr lang="pt-BR" sz="2400"/>
              <a:t> ITÁLIA: REPÚBLICAS</a:t>
            </a:r>
          </a:p>
          <a:p>
            <a:pPr>
              <a:buFontTx/>
              <a:buChar char="•"/>
            </a:pPr>
            <a:r>
              <a:rPr lang="pt-BR" sz="2400"/>
              <a:t> FRANÇA: COMUNAS</a:t>
            </a:r>
          </a:p>
          <a:p>
            <a:pPr>
              <a:buFontTx/>
              <a:buChar char="•"/>
            </a:pPr>
            <a:r>
              <a:rPr lang="pt-BR" sz="2400"/>
              <a:t> ESPANHA: CONSELHOS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07188" cy="1143000"/>
          </a:xfrm>
        </p:spPr>
        <p:txBody>
          <a:bodyPr/>
          <a:lstStyle/>
          <a:p>
            <a:r>
              <a:rPr lang="pt-BR" sz="4000"/>
              <a:t>DIFICULDADES DA BURGUESIA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sz="3200">
                <a:solidFill>
                  <a:srgbClr val="FF3300"/>
                </a:solidFill>
              </a:rPr>
              <a:t>PÉSSIMAS ESTRADAS</a:t>
            </a:r>
          </a:p>
          <a:p>
            <a:r>
              <a:rPr lang="pt-BR" sz="3200">
                <a:solidFill>
                  <a:srgbClr val="FF3300"/>
                </a:solidFill>
              </a:rPr>
              <a:t>ASSALTOS CONSTANTES</a:t>
            </a:r>
          </a:p>
          <a:p>
            <a:r>
              <a:rPr lang="pt-BR" sz="3200"/>
              <a:t>PEDÁGIOS FEUDAIS</a:t>
            </a:r>
          </a:p>
          <a:p>
            <a:r>
              <a:rPr lang="pt-BR" sz="3200"/>
              <a:t>DIVERSIDADE MONETÁRIA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>
                <a:solidFill>
                  <a:srgbClr val="FF3300"/>
                </a:solidFill>
              </a:rPr>
              <a:t>SOLUÇÃO: FORMAÇÃO DAS </a:t>
            </a:r>
            <a:r>
              <a:rPr lang="pt-BR">
                <a:solidFill>
                  <a:srgbClr val="0099FF"/>
                </a:solidFill>
              </a:rPr>
              <a:t>HANSAS</a:t>
            </a:r>
            <a:r>
              <a:rPr lang="pt-BR">
                <a:solidFill>
                  <a:schemeClr val="accent2"/>
                </a:solidFill>
              </a:rPr>
              <a:t> </a:t>
            </a:r>
            <a:r>
              <a:rPr lang="pt-BR">
                <a:solidFill>
                  <a:srgbClr val="FF3300"/>
                </a:solidFill>
              </a:rPr>
              <a:t>(GRÊMIOS DE BURGUESES)</a:t>
            </a:r>
            <a:r>
              <a:rPr lang="pt-BR"/>
              <a:t> </a:t>
            </a:r>
          </a:p>
          <a:p>
            <a:r>
              <a:rPr lang="pt-BR"/>
              <a:t>SOLUÇÃO: ALIANÇA BURGUESIA-MONARQUIA 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3492500" y="1844675"/>
            <a:ext cx="122396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3492500" y="1916113"/>
            <a:ext cx="1223963" cy="10810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3132138" y="4076700"/>
            <a:ext cx="172720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3924300" y="4149725"/>
            <a:ext cx="1008063" cy="1223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8201" name="Picture 9" descr="Guilde-alleman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0"/>
            <a:ext cx="1709737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solidFill>
                  <a:schemeClr val="tx1"/>
                </a:solidFill>
              </a:rPr>
              <a:t>FORMAÇÃO DAS MONARQUIAS NACIONAIS EUROPÉIAS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rgbClr val="FF3300"/>
                </a:solidFill>
              </a:rPr>
              <a:t>     FRANÇA</a:t>
            </a:r>
            <a:endParaRPr lang="pt-BR" dirty="0">
              <a:solidFill>
                <a:srgbClr val="FF3300"/>
              </a:solidFill>
            </a:endParaRPr>
          </a:p>
          <a:p>
            <a:pPr marL="711200" indent="-711200"/>
            <a:r>
              <a:rPr lang="pt-BR" dirty="0">
                <a:solidFill>
                  <a:schemeClr val="bg1"/>
                </a:solidFill>
              </a:rPr>
              <a:t>ALIANÇA BURGUESIA-MONARQUIA (DINASTIA CAPETÍNGIA)</a:t>
            </a:r>
          </a:p>
          <a:p>
            <a:pPr marL="711200" indent="-711200">
              <a:buFontTx/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9220" name="Picture 4" descr="Luis_IX_el_Santo_rey_de_Franc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628775"/>
            <a:ext cx="3402012" cy="453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 descr="El comerciante Nicolaes Rut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4670425"/>
            <a:ext cx="1619250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02138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pt-BR" sz="2800" dirty="0" smtClean="0">
                <a:solidFill>
                  <a:srgbClr val="FF3300"/>
                </a:solidFill>
              </a:rPr>
              <a:t>       FRANÇA</a:t>
            </a:r>
            <a:endParaRPr lang="pt-BR" sz="2800" dirty="0">
              <a:solidFill>
                <a:srgbClr val="FF3300"/>
              </a:solidFill>
            </a:endParaRPr>
          </a:p>
          <a:p>
            <a:pPr marL="812800" indent="-812800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IMPOSTOS REAIS</a:t>
            </a:r>
            <a:endParaRPr lang="pt-BR" sz="2800" dirty="0">
              <a:solidFill>
                <a:schemeClr val="bg1"/>
              </a:solidFill>
            </a:endParaRPr>
          </a:p>
          <a:p>
            <a:pPr marL="812800" indent="-812800">
              <a:lnSpc>
                <a:spcPct val="90000"/>
              </a:lnSpc>
            </a:pPr>
            <a:r>
              <a:rPr lang="pt-BR" sz="2800" dirty="0">
                <a:solidFill>
                  <a:schemeClr val="bg1"/>
                </a:solidFill>
              </a:rPr>
              <a:t>PROIBIÇÃO DOS PEDÁGIOS FEUDAIS</a:t>
            </a:r>
          </a:p>
          <a:p>
            <a:pPr marL="812800" indent="-812800">
              <a:lnSpc>
                <a:spcPct val="90000"/>
              </a:lnSpc>
            </a:pPr>
            <a:r>
              <a:rPr lang="pt-BR" sz="2800" dirty="0">
                <a:solidFill>
                  <a:schemeClr val="bg1"/>
                </a:solidFill>
              </a:rPr>
              <a:t>PADRONIZAÇÃO MONETÁRIA</a:t>
            </a:r>
          </a:p>
          <a:p>
            <a:pPr marL="812800" indent="-812800">
              <a:lnSpc>
                <a:spcPct val="90000"/>
              </a:lnSpc>
            </a:pPr>
            <a:r>
              <a:rPr lang="pt-BR" sz="2800" dirty="0">
                <a:solidFill>
                  <a:schemeClr val="bg1"/>
                </a:solidFill>
              </a:rPr>
              <a:t>EXÉRCITO REAL</a:t>
            </a:r>
          </a:p>
          <a:p>
            <a:pPr marL="812800" indent="-812800">
              <a:lnSpc>
                <a:spcPct val="90000"/>
              </a:lnSpc>
            </a:pPr>
            <a:r>
              <a:rPr lang="pt-BR" sz="2800" dirty="0">
                <a:solidFill>
                  <a:schemeClr val="bg1"/>
                </a:solidFill>
              </a:rPr>
              <a:t>JUSTIÇA REAL</a:t>
            </a:r>
          </a:p>
        </p:txBody>
      </p:sp>
      <p:pic>
        <p:nvPicPr>
          <p:cNvPr id="10244" name="Picture 4" descr="coroa01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0"/>
            <a:ext cx="2376487" cy="160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 descr="Ilustrações Marcelo Gom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141663"/>
            <a:ext cx="4427537" cy="3305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 descr="moe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0"/>
            <a:ext cx="2292350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RENASCIMENTO COMERCIAL E URBANO EUROPEU</a:t>
            </a:r>
          </a:p>
          <a:p>
            <a:r>
              <a:rPr lang="en-US">
                <a:solidFill>
                  <a:schemeClr val="bg1"/>
                </a:solidFill>
              </a:rPr>
              <a:t>ASCENSÃO DA ECONOMIA MONETARIZADA, COM PRODUÇÃO DE EXCEDENTES</a:t>
            </a:r>
          </a:p>
          <a:p>
            <a:r>
              <a:rPr lang="en-US">
                <a:solidFill>
                  <a:schemeClr val="bg1"/>
                </a:solidFill>
              </a:rPr>
              <a:t>DECADÊNCIA DO FEUDALISMO</a:t>
            </a:r>
          </a:p>
          <a:p>
            <a:r>
              <a:rPr lang="en-US">
                <a:solidFill>
                  <a:schemeClr val="bg1"/>
                </a:solidFill>
              </a:rPr>
              <a:t>DECADÊNCIA DO PODER LOCAL E FORTALECIMENTO DO PODER NACIONAL, REPRESENTADO PELO REI </a:t>
            </a:r>
            <a:endParaRPr lang="pt-B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474</Words>
  <Application>Microsoft Office PowerPoint</Application>
  <PresentationFormat>Apresentação na tela (4:3)</PresentationFormat>
  <Paragraphs>71</Paragraphs>
  <Slides>28</Slides>
  <Notes>0</Notes>
  <HiddenSlides>4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0" baseType="lpstr">
      <vt:lpstr>Design padrão</vt:lpstr>
      <vt:lpstr>Imagem de bitmap</vt:lpstr>
      <vt:lpstr>HISTÓRIA DO BRASIL (INTRODUÇÃO)</vt:lpstr>
      <vt:lpstr>CRUZADAS (GUERRA SANTA CRISTÃ)</vt:lpstr>
      <vt:lpstr> REABERTURA DO MAR MEDITERRÂNEO AO COMÉRCIO EUROPEU</vt:lpstr>
      <vt:lpstr>Apresentação do PowerPoint</vt:lpstr>
      <vt:lpstr>Apresentação do PowerPoint</vt:lpstr>
      <vt:lpstr>DIFICULDADES DA BURGUESIA</vt:lpstr>
      <vt:lpstr>FORMAÇÃO DAS MONARQUIAS NACIONAIS EUROPÉIAS</vt:lpstr>
      <vt:lpstr>Apresentação do PowerPoint</vt:lpstr>
      <vt:lpstr>Apresentação do PowerPoint</vt:lpstr>
      <vt:lpstr>Apresentação do PowerPoint</vt:lpstr>
      <vt:lpstr>Apresentação do PowerPoint</vt:lpstr>
      <vt:lpstr>FORMAÇÃO DAS MONARQUIAS NACIONAIS EUROPÉIAS</vt:lpstr>
      <vt:lpstr>Apresentação do PowerPoint</vt:lpstr>
      <vt:lpstr>Apresentação do PowerPoint</vt:lpstr>
      <vt:lpstr>Apresentação do PowerPoint</vt:lpstr>
      <vt:lpstr>Apresentação do PowerPoint</vt:lpstr>
      <vt:lpstr>FORMAÇÃO DAS MONARQUIAS NACIONAIS EUROPÉIAS</vt:lpstr>
      <vt:lpstr>Apresentação do PowerPoint</vt:lpstr>
      <vt:lpstr>Apresentação do PowerPoint</vt:lpstr>
      <vt:lpstr>Apresentação do PowerPoint</vt:lpstr>
      <vt:lpstr>DINASTIA BORGONHA (1139 – 1383): CONSOLIDAÇÃO DO TERRITÓRIO (EXPULSÃO DOS MUÇULMANOS)  </vt:lpstr>
      <vt:lpstr>Apresentação do PowerPoint</vt:lpstr>
      <vt:lpstr>DINASTIA BORGONHA (1139 – 1383): FEUDALISMO LUSITANO</vt:lpstr>
      <vt:lpstr>CRISE DO SÉCULO XIV (EUROPA)</vt:lpstr>
      <vt:lpstr>DESLOCAMENTO DA ROTA COMERCIAL EUROPÉIA </vt:lpstr>
      <vt:lpstr>Apresentação do PowerPoint</vt:lpstr>
      <vt:lpstr>REVOLUÇÃO DE AVIS     (1383 – 85)</vt:lpstr>
      <vt:lpstr>II) DINASTIA DE AVIS    (1385 – 1580)</vt:lpstr>
    </vt:vector>
  </TitlesOfParts>
  <Company>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DO BRASIL</dc:title>
  <cp:lastModifiedBy>user</cp:lastModifiedBy>
  <cp:revision>12</cp:revision>
  <dcterms:created xsi:type="dcterms:W3CDTF">2005-02-22T17:19:43Z</dcterms:created>
  <dcterms:modified xsi:type="dcterms:W3CDTF">2020-01-26T16:47:49Z</dcterms:modified>
</cp:coreProperties>
</file>